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eo" panose="020B0604020202020204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7f1a312a4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77f1a312a4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3b7f0c3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3b7f0c30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3b7f0c30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3b7f0c3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3b7f0c3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3b7f0c3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3b7f0c30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3b7f0c30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3b7f0c30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3b7f0c3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58ba47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58ba47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8ba472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8ba4724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8ba4724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8ba4724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7f1a312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7f1a312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7f1a312a4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7f1a312a4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b7f0c3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3b7f0c3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7f1a312a4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7f1a312a4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3b7f0c30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3b7f0c30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7f1a312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7f1a312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58ba472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58ba472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7f1a312a4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7f1a312a4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3b7f0c3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3b7f0c3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b7f0c30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b7f0c30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7f1a312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7f1a312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364181" y="1704109"/>
            <a:ext cx="3636819" cy="92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"/>
              <a:buNone/>
              <a:defRPr sz="3000"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364181" y="2959623"/>
            <a:ext cx="3636818" cy="92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 b="0">
                <a:latin typeface="Geo"/>
                <a:ea typeface="Geo"/>
                <a:cs typeface="Geo"/>
                <a:sym typeface="Ge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4364180" y="2757949"/>
            <a:ext cx="3636819" cy="919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72000">
                <a:srgbClr val="1F3864"/>
              </a:gs>
              <a:gs pos="100000">
                <a:srgbClr val="1F3864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595" y="877664"/>
            <a:ext cx="2326820" cy="7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01" y="723025"/>
            <a:ext cx="3852728" cy="381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12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0270" y="54269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0270" y="1307739"/>
            <a:ext cx="7886700" cy="307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623888" y="2018922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9841" y="740569"/>
            <a:ext cx="2949178" cy="80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29841" y="1759527"/>
            <a:ext cx="2949178" cy="264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cial Points">
  <p:cSld name="Special Poin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5174673" y="1559020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5174673" y="2535542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5174673" y="3512065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627459" y="1975638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Round Image">
  <p:cSld name="Title and Content with Round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988866" y="1056391"/>
            <a:ext cx="3943349" cy="87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988866" y="2256776"/>
            <a:ext cx="3943350" cy="178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0"/>
          <p:cNvSpPr>
            <a:spLocks noGrp="1"/>
          </p:cNvSpPr>
          <p:nvPr>
            <p:ph type="pic" idx="2"/>
          </p:nvPr>
        </p:nvSpPr>
        <p:spPr>
          <a:xfrm>
            <a:off x="5224898" y="1081403"/>
            <a:ext cx="2963140" cy="2980694"/>
          </a:xfrm>
          <a:prstGeom prst="flowChartConnector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97" name="Google Shape;97;p20"/>
          <p:cNvSpPr/>
          <p:nvPr/>
        </p:nvSpPr>
        <p:spPr>
          <a:xfrm>
            <a:off x="5142527" y="1006942"/>
            <a:ext cx="3143467" cy="3143467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29841" y="1405968"/>
            <a:ext cx="3868340" cy="2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62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3"/>
          </p:nvPr>
        </p:nvSpPr>
        <p:spPr>
          <a:xfrm>
            <a:off x="4629150" y="1384481"/>
            <a:ext cx="3887391" cy="30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62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9841" y="640677"/>
            <a:ext cx="2949178" cy="9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>
            <a:spLocks noGrp="1"/>
          </p:cNvSpPr>
          <p:nvPr>
            <p:ph type="pic" idx="2"/>
          </p:nvPr>
        </p:nvSpPr>
        <p:spPr>
          <a:xfrm>
            <a:off x="3887391" y="640678"/>
            <a:ext cx="4629150" cy="375511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629841" y="1774105"/>
            <a:ext cx="2949178" cy="262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v-jam/getting-started-with-aws-iot-core-and-mqtt-protocol-with-a-node-js-example-ed16bd54270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user/iiitbmedia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iiitb.ac.in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linkedin.com/school/iiit-bangalore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twitter.com/IIITB_official" TargetMode="External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4" Type="http://schemas.openxmlformats.org/officeDocument/2006/relationships/hyperlink" Target="https://www.facebook.com/IIITBofficial/" TargetMode="External"/><Relationship Id="rId9" Type="http://schemas.openxmlformats.org/officeDocument/2006/relationships/hyperlink" Target="https://www.instagram.com/iiitb_official/" TargetMode="External"/><Relationship Id="rId1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4332975" y="1753600"/>
            <a:ext cx="4811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Arial"/>
                <a:ea typeface="Arial"/>
                <a:cs typeface="Arial"/>
                <a:sym typeface="Arial"/>
              </a:rPr>
              <a:t>To Build AWS Based IoT System</a:t>
            </a:r>
            <a:endParaRPr sz="23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4332975" y="3000702"/>
            <a:ext cx="38988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1900">
                <a:latin typeface="Arial"/>
                <a:ea typeface="Arial"/>
                <a:cs typeface="Arial"/>
                <a:sym typeface="Arial"/>
              </a:rPr>
              <a:t>Dr. Sasirekha GVK</a:t>
            </a:r>
            <a:br>
              <a:rPr lang="en-GB" sz="1900">
                <a:latin typeface="Arial"/>
                <a:ea typeface="Arial"/>
                <a:cs typeface="Arial"/>
                <a:sym typeface="Arial"/>
              </a:rPr>
            </a:br>
            <a:r>
              <a:rPr lang="en-GB" sz="1900">
                <a:latin typeface="Arial"/>
                <a:ea typeface="Arial"/>
                <a:cs typeface="Arial"/>
                <a:sym typeface="Arial"/>
              </a:rPr>
              <a:t>      Annapoorna 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      Aakash Khot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4294967295"/>
          </p:nvPr>
        </p:nvSpPr>
        <p:spPr>
          <a:xfrm>
            <a:off x="3543300" y="463780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Mail &amp; SMS Alert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1145475"/>
            <a:ext cx="6425701" cy="219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00" y="3631675"/>
            <a:ext cx="4114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Visualizing On Amazon Grafana Dashboard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424450" y="1309650"/>
            <a:ext cx="80586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Select Amazon Managed Grafana and create a workspace with AWS SSO (Single-Sign ON) enabled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Create a user and group and make user as admin.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Login to AWS from the Grafana workspace URL.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Choose device endpoint and select the database and also select the measure which is needed to be visualized.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Add a new panel and according to SQL query.</a:t>
            </a:r>
            <a:endParaRPr sz="19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Amazon Grafana - Flame w.r.t Time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424450" y="1309650"/>
            <a:ext cx="805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" y="1045725"/>
            <a:ext cx="7888984" cy="30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Amazon Grafana - Latest Flame Reading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424450" y="1309650"/>
            <a:ext cx="805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0" y="1175625"/>
            <a:ext cx="7118484" cy="30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AWS Amplify with Flutter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424450" y="1192375"/>
            <a:ext cx="8058600" cy="3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Requirements - Latest versions of Node.js, npm, git, and flutter.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Install Amplify CLI - The Amplify Command Line Interface (CLI) is a unified toolchain to create AWS cloud services for your app.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Configure amplify - with new user giving access to amplify.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Create a flutter project and add Amplify to the new project created - changing dependencies. (Note - use sudo for every command)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Setup a platform of your choice - Android, web etc which requires some extra setup and changes to the env.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Amplify init - To initialize the project and deploy the backend on aws.</a:t>
            </a:r>
            <a:endParaRPr sz="19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Processing Data using Lambda Function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424450" y="1054550"/>
            <a:ext cx="8058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AWS lambda Function :- Process and transform the data from your IoT device before sending it to your Flutter app. (mqtt)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IoT rule to trigger the function when message arrives.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To send this data to flutter app, have another Lambda function make an HTTP POST request to an API endpoint. (AWS service like API Gateway).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Basically, set up an API Gateway in AWS to act as an HTTP endpoint. You can configure API Gateway to trigger a Lambda function when an HTTP request is received.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Flutter App Integration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424450" y="1165675"/>
            <a:ext cx="8058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HTTP or WebSocket Connection - Use either the http package for HTTP communication or a WebSocket library.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Use the http package in Flutter to make an HTTP GET or POST request to the AWS Lambda function's endpoint or API Gateway URL.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When your Flutter app sends an HTTP request, AWS Lambda can respond with the processed data.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API Gateway Setup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24450" y="1197425"/>
            <a:ext cx="80586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Go to the AWS API Gateway console and create a new API.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Create a resource and define an HTTP POST method for that resource.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Configure the method integration to invoke the Lambda function.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Deploy the API to make it accessible over the internet. AWS will provide you with an endpoint URL.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407700" y="51460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References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407700" y="1175625"/>
            <a:ext cx="7840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https://medium.com/dev-jam/getting-started-with-aws-iot-core-and-mqtt-protocol-with-a-node-js-example-ed16bd542704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https://docs.amplify.aws/start/getting-started/integrate/q/integration/flutter/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/>
          <p:nvPr/>
        </p:nvSpPr>
        <p:spPr>
          <a:xfrm>
            <a:off x="1785724" y="1794950"/>
            <a:ext cx="5715829" cy="1387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Arial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424450" y="6151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Introduction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424450" y="1309650"/>
            <a:ext cx="78408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04040"/>
                </a:solidFill>
              </a:rPr>
              <a:t>Amazon Web Services(AWS) is a free and on-demand cloud computing platforms that helps us to build, deploy and manage websites, Apps on AWS Secure Network services supported by  data centers globally.</a:t>
            </a:r>
            <a:endParaRPr sz="2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04040"/>
                </a:solidFill>
              </a:rPr>
              <a:t>AWS IoT Core is a managed cloud service that connects devices easily and securely interact with the cloud applications or other devices.</a:t>
            </a:r>
            <a:endParaRPr sz="20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48" name="Google Shape;248;p44"/>
          <p:cNvSpPr/>
          <p:nvPr/>
        </p:nvSpPr>
        <p:spPr>
          <a:xfrm>
            <a:off x="0" y="3452707"/>
            <a:ext cx="9144000" cy="16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44"/>
          <p:cNvGrpSpPr/>
          <p:nvPr/>
        </p:nvGrpSpPr>
        <p:grpSpPr>
          <a:xfrm>
            <a:off x="743945" y="3841901"/>
            <a:ext cx="6342398" cy="915321"/>
            <a:chOff x="1189206" y="4703095"/>
            <a:chExt cx="8456530" cy="1220428"/>
          </a:xfrm>
        </p:grpSpPr>
        <p:pic>
          <p:nvPicPr>
            <p:cNvPr id="250" name="Google Shape;25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88286" y="4770195"/>
              <a:ext cx="254872" cy="254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44"/>
            <p:cNvSpPr/>
            <p:nvPr/>
          </p:nvSpPr>
          <p:spPr>
            <a:xfrm>
              <a:off x="1548231" y="4730873"/>
              <a:ext cx="3241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https://www.facebook.com/IIITBofficial/</a:t>
              </a:r>
              <a:r>
                <a:rPr lang="en-GB" sz="900" b="0" i="0" u="none" strike="noStrike" cap="non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/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6296751" y="4703095"/>
              <a:ext cx="25853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https://twitter.com/IIITB_official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1499604" y="5158634"/>
              <a:ext cx="3868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https://www.linkedin.com/school/iiit-bangalore/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6293280" y="5164723"/>
              <a:ext cx="33524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/>
                </a:rPr>
                <a:t>https://www.youtube.com/user/iiitbmedia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5" name="Google Shape;255;p44" descr="C:\Users\MEDIA CENTER\Desktop\instagram-logos-png-images-free-download-2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80400" y="5652589"/>
              <a:ext cx="270934" cy="270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4"/>
            <p:cNvSpPr/>
            <p:nvPr/>
          </p:nvSpPr>
          <p:spPr>
            <a:xfrm>
              <a:off x="1583028" y="5580812"/>
              <a:ext cx="33006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https://www.instagram.com/iiitb_official/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44" descr="C:\Users\MEDIA CENTER\Desktop\hd-youtube-logo-png-transparent-background-20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85420" y="5192565"/>
              <a:ext cx="349251" cy="349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44" descr="C:\Users\MEDIA CENTER\Desktop\twitter_PNG3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84714" y="4748949"/>
              <a:ext cx="375885" cy="375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44" descr="C:\Users\MEDIA CENTER\Desktop\Popular_Social_Media-22-512 (1)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89206" y="5141061"/>
              <a:ext cx="469195" cy="4691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90975" y="3841901"/>
            <a:ext cx="897571" cy="89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48095" y="614266"/>
            <a:ext cx="3740452" cy="25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 descr="Image result for IIITB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90675" y="664008"/>
            <a:ext cx="875088" cy="72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>
            <a:off x="664172" y="1556609"/>
            <a:ext cx="3958317" cy="154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Institute of Information Technology Bangalore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26/C, Electronics City, Hosur Road, </a:t>
            </a:r>
            <a:endParaRPr sz="11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Bengaluru – 560 100, Karnataka, India</a:t>
            </a:r>
            <a:endParaRPr sz="11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www.iiitb.ac.in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424450" y="464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Cost Factor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24450" y="1138350"/>
            <a:ext cx="7840800" cy="3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04040"/>
                </a:solidFill>
              </a:rPr>
              <a:t>AWS Free Tier is available to AWS IoT Core Customers from the day AWS account created.</a:t>
            </a:r>
            <a:endParaRPr sz="19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04040"/>
                </a:solidFill>
              </a:rPr>
              <a:t>Free usage Tier includes :-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2,250,000 minutes of connection.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500,000 messages.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225,000 registry or device shadow operations.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After free tier usage: Connectivity costs $0.042 per device and varies  according to region.</a:t>
            </a:r>
            <a:endParaRPr sz="19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738150" y="547300"/>
            <a:ext cx="76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Architecture Design - Brief</a:t>
            </a:r>
            <a:endParaRPr sz="2200" b="1" dirty="0"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87" y="1260225"/>
            <a:ext cx="8128625" cy="2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410875" y="5229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Architecture Design</a:t>
            </a:r>
            <a:endParaRPr sz="2200" b="1">
              <a:solidFill>
                <a:schemeClr val="dk1"/>
              </a:solidFill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88" y="1046150"/>
            <a:ext cx="7166223" cy="34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424450" y="6151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Steps to connect AWS with laptop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24450" y="1309650"/>
            <a:ext cx="7840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AWS account.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Register the IoT device on AWS IoT Core (New thing)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certificate and download certificates, key files.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new policy with required actions and link it with certificate.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NodeJS program that will send data to the AWS IoT server using the MQTT protocol.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You will see messages popping up on your terminal as well as AWS console via MQTT.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424450" y="83775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NodeJS Script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38" y="523200"/>
            <a:ext cx="6089525" cy="38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424450" y="83775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Received Messages on AWS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00" y="610738"/>
            <a:ext cx="5130424" cy="3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Steps to send Alert messages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424450" y="1309650"/>
            <a:ext cx="7840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Go to Rules section in AWS IoT.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new rule with respective SQL query.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Add action as SNS push Notification.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Now go to SNS, create a topic.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Register your  phone no./email and create a new subscription with same topic.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Now when this alert rule is active, we will get the message according to query.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On-screen Show (16:9)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Geo</vt:lpstr>
      <vt:lpstr>Calibri</vt:lpstr>
      <vt:lpstr>Simple Light</vt:lpstr>
      <vt:lpstr>Office Theme</vt:lpstr>
      <vt:lpstr>To Build AWS Based IoT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Build AWS Based IoT System</dc:title>
  <cp:lastModifiedBy>aakash khot</cp:lastModifiedBy>
  <cp:revision>1</cp:revision>
  <dcterms:modified xsi:type="dcterms:W3CDTF">2023-10-01T04:53:06Z</dcterms:modified>
</cp:coreProperties>
</file>